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9" r:id="rId2"/>
    <p:sldId id="281" r:id="rId3"/>
    <p:sldId id="282" r:id="rId4"/>
    <p:sldId id="283" r:id="rId5"/>
    <p:sldId id="257" r:id="rId6"/>
    <p:sldId id="269" r:id="rId7"/>
    <p:sldId id="268" r:id="rId8"/>
    <p:sldId id="258" r:id="rId9"/>
    <p:sldId id="270" r:id="rId10"/>
    <p:sldId id="277" r:id="rId11"/>
    <p:sldId id="259" r:id="rId12"/>
    <p:sldId id="273" r:id="rId13"/>
    <p:sldId id="274" r:id="rId14"/>
    <p:sldId id="276" r:id="rId15"/>
    <p:sldId id="278" r:id="rId16"/>
    <p:sldId id="280" r:id="rId17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540" autoAdjust="0"/>
  </p:normalViewPr>
  <p:slideViewPr>
    <p:cSldViewPr>
      <p:cViewPr>
        <p:scale>
          <a:sx n="70" d="100"/>
          <a:sy n="70" d="100"/>
        </p:scale>
        <p:origin x="-153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8AD70-A4BB-4A8A-B781-B6FCC2F2281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77FC1-7F0D-4E59-9A5D-15609B939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1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77FC1-7F0D-4E59-9A5D-15609B9390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21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77FC1-7F0D-4E59-9A5D-15609B93909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31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77FC1-7F0D-4E59-9A5D-15609B9390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90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77FC1-7F0D-4E59-9A5D-15609B93909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90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77FC1-7F0D-4E59-9A5D-15609B93909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37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Very few funding sources for RSCs, but valuable position</a:t>
            </a:r>
          </a:p>
          <a:p>
            <a:r>
              <a:rPr lang="en-US" baseline="0" dirty="0" smtClean="0"/>
              <a:t>EOEA has line item to fund RSCs in public housing – but still a huge gap.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Prevents hospitalization</a:t>
            </a:r>
          </a:p>
          <a:p>
            <a:r>
              <a:rPr lang="en-US" baseline="0" dirty="0" smtClean="0"/>
              <a:t>Increases housing stability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9352-95D2-4070-8DBD-0CD3203D23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13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9352-95D2-4070-8DBD-0CD3203D23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41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77FC1-7F0D-4E59-9A5D-15609B9390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95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4FDA43D8-78DB-4F8D-A4CC-0B3C2F340AC5}" type="slidenum">
              <a:rPr lang="en-US" altLang="en-US">
                <a:solidFill>
                  <a:prstClr val="black"/>
                </a:solidFill>
                <a:latin typeface="Georgia" pitchFamily="18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solidFill>
                <a:prstClr val="black"/>
              </a:solidFill>
              <a:latin typeface="Georgia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DB6E08DD-3A12-4BBD-B175-CE5A87B36675}" type="slidenum">
              <a:rPr lang="en-US" altLang="en-US">
                <a:latin typeface="Georgia" pitchFamily="18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latin typeface="Georgia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77FC1-7F0D-4E59-9A5D-15609B9390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09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77FC1-7F0D-4E59-9A5D-15609B9390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91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77FC1-7F0D-4E59-9A5D-15609B93909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04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0213-EF90-4A38-A5B4-3893C261B8F2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7C6D-5768-42E4-957A-C40F4D5A4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74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0213-EF90-4A38-A5B4-3893C261B8F2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7C6D-5768-42E4-957A-C40F4D5A4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1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0213-EF90-4A38-A5B4-3893C261B8F2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7C6D-5768-42E4-957A-C40F4D5A4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16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0213-EF90-4A38-A5B4-3893C261B8F2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7C6D-5768-42E4-957A-C40F4D5A4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23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0213-EF90-4A38-A5B4-3893C261B8F2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7C6D-5768-42E4-957A-C40F4D5A4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37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0213-EF90-4A38-A5B4-3893C261B8F2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7C6D-5768-42E4-957A-C40F4D5A4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76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0213-EF90-4A38-A5B4-3893C261B8F2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7C6D-5768-42E4-957A-C40F4D5A4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77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0213-EF90-4A38-A5B4-3893C261B8F2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7C6D-5768-42E4-957A-C40F4D5A4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92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0213-EF90-4A38-A5B4-3893C261B8F2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7C6D-5768-42E4-957A-C40F4D5A4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92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0213-EF90-4A38-A5B4-3893C261B8F2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7C6D-5768-42E4-957A-C40F4D5A4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78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0213-EF90-4A38-A5B4-3893C261B8F2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7C6D-5768-42E4-957A-C40F4D5A4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29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80213-EF90-4A38-A5B4-3893C261B8F2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D7C6D-5768-42E4-957A-C40F4D5A4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48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emily.cooper@state.ma.us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241800"/>
            <a:ext cx="9144000" cy="2616200"/>
          </a:xfrm>
          <a:prstGeom prst="rect">
            <a:avLst/>
          </a:prstGeom>
          <a:solidFill>
            <a:srgbClr val="21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"/>
          <a:stretch/>
        </p:blipFill>
        <p:spPr>
          <a:xfrm>
            <a:off x="0" y="0"/>
            <a:ext cx="9144000" cy="424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552949"/>
            <a:ext cx="1443038" cy="19240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1800" y="4445001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CC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Executive Office of</a:t>
            </a:r>
          </a:p>
          <a:p>
            <a:r>
              <a:rPr lang="en-US" sz="3600" b="1" dirty="0" smtClean="0">
                <a:solidFill>
                  <a:srgbClr val="FFCC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Elder Affairs</a:t>
            </a:r>
            <a:endParaRPr lang="en-US" sz="3600" b="1" dirty="0">
              <a:solidFill>
                <a:srgbClr val="FFCC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4863" y="6075692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300" dirty="0" smtClean="0">
                <a:solidFill>
                  <a:schemeClr val="bg1"/>
                </a:solidFill>
                <a:cs typeface="Helvetica" panose="020B0604020202020204" pitchFamily="34" charset="0"/>
              </a:rPr>
              <a:t>RESPECT  INDEPENDENCE  INCLUSION</a:t>
            </a:r>
            <a:endParaRPr lang="en-US" b="1" spc="300" dirty="0">
              <a:solidFill>
                <a:schemeClr val="bg1"/>
              </a:solidFill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08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1"/>
            <a:ext cx="5943600" cy="838199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2">
                    <a:satMod val="130000"/>
                  </a:schemeClr>
                </a:solidFill>
              </a:rPr>
              <a:t>PACE Programs</a:t>
            </a:r>
            <a:endParaRPr lang="en-US" sz="40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143000"/>
            <a:ext cx="7315200" cy="483209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Elder Service Plan of Cambridge Health Alliance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Elder Service Plan of Harbor Health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Element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Mercy LIFE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Neighborhood PACE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Serenity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Summit </a:t>
            </a:r>
            <a:r>
              <a:rPr lang="en-US" sz="2800" dirty="0" err="1" smtClean="0"/>
              <a:t>ElderCare</a:t>
            </a: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Upham’s Elder Service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endParaRPr lang="en-US" sz="24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94607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92" y="642648"/>
            <a:ext cx="6477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5792" y="15240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Home Care Program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2590800"/>
            <a:ext cx="3176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Home Care Basic/Non-Waiver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3048782"/>
            <a:ext cx="2308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Community Choices*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4484914"/>
            <a:ext cx="2817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Home Care Basic/Waiver*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5029200"/>
            <a:ext cx="2314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Respite Over Income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3505200"/>
            <a:ext cx="2703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Home Care Over Income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13949" y="4038209"/>
            <a:ext cx="3249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Enhanced Community Options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6193971"/>
            <a:ext cx="807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 Frail Elder Waiver Program, MassHealth Standard (Expanded Income Eligibility – 300% SSI FBR)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77527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71600" y="152400"/>
            <a:ext cx="54102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satMod val="130000"/>
                  </a:schemeClr>
                </a:solidFill>
              </a:rPr>
              <a:t>Home Care Services </a:t>
            </a:r>
            <a:endParaRPr lang="en-US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53306" y="1219200"/>
            <a:ext cx="4038600" cy="4572000"/>
          </a:xfrm>
        </p:spPr>
        <p:txBody>
          <a:bodyPr>
            <a:noAutofit/>
          </a:bodyPr>
          <a:lstStyle/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2"/>
              </a:buClr>
              <a:buFont typeface="Wingdings 2"/>
              <a:buChar char=""/>
              <a:defRPr/>
            </a:pPr>
            <a:r>
              <a:rPr lang="en-US" sz="3200" dirty="0"/>
              <a:t>Adult Day Health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2"/>
              </a:buClr>
              <a:buFont typeface="Wingdings 2"/>
              <a:buChar char=""/>
              <a:defRPr/>
            </a:pPr>
            <a:r>
              <a:rPr lang="en-US" sz="3200" dirty="0"/>
              <a:t>Alzheimer’s/</a:t>
            </a:r>
          </a:p>
          <a:p>
            <a:pPr marL="82296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2"/>
              </a:buClr>
              <a:buNone/>
              <a:defRPr/>
            </a:pPr>
            <a:r>
              <a:rPr lang="en-US" sz="3200" dirty="0"/>
              <a:t>   Dementia Coaching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2"/>
              </a:buClr>
              <a:buFont typeface="Wingdings 2"/>
              <a:buChar char=""/>
              <a:defRPr/>
            </a:pPr>
            <a:r>
              <a:rPr lang="en-US" sz="3200" dirty="0"/>
              <a:t>Behavioral Health Services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2"/>
              </a:buClr>
              <a:buFont typeface="Wingdings 2"/>
              <a:buChar char=""/>
              <a:defRPr/>
            </a:pPr>
            <a:r>
              <a:rPr lang="en-US" sz="3200" dirty="0"/>
              <a:t>Chore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2"/>
              </a:buClr>
              <a:buFont typeface="Wingdings 2"/>
              <a:buChar char=""/>
              <a:defRPr/>
            </a:pPr>
            <a:r>
              <a:rPr lang="en-US" sz="3200" dirty="0"/>
              <a:t>Companion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2"/>
              </a:buClr>
              <a:buFont typeface="Wingdings 2"/>
              <a:buChar char=""/>
              <a:defRPr/>
            </a:pPr>
            <a:r>
              <a:rPr lang="en-US" sz="3200" dirty="0"/>
              <a:t>Environmental Accessibility </a:t>
            </a:r>
            <a:r>
              <a:rPr lang="en-US" sz="3200" dirty="0" smtClean="0"/>
              <a:t>Adaptations</a:t>
            </a:r>
            <a:endParaRPr lang="en-US" sz="3200" dirty="0"/>
          </a:p>
        </p:txBody>
      </p:sp>
      <p:sp>
        <p:nvSpPr>
          <p:cNvPr id="7" name="Content Placeholder 8"/>
          <p:cNvSpPr>
            <a:spLocks noGrp="1"/>
          </p:cNvSpPr>
          <p:nvPr>
            <p:ph sz="half" idx="1"/>
          </p:nvPr>
        </p:nvSpPr>
        <p:spPr>
          <a:xfrm>
            <a:off x="3962400" y="1219200"/>
            <a:ext cx="4343400" cy="4572000"/>
          </a:xfrm>
        </p:spPr>
        <p:txBody>
          <a:bodyPr>
            <a:noAutofit/>
          </a:bodyPr>
          <a:lstStyle/>
          <a:p>
            <a:pPr marL="365760" indent="-283464">
              <a:lnSpc>
                <a:spcPct val="80000"/>
              </a:lnSpc>
              <a:buClr>
                <a:schemeClr val="accent2"/>
              </a:buClr>
              <a:buFont typeface="Wingdings 2"/>
              <a:buChar char=""/>
              <a:defRPr/>
            </a:pPr>
            <a:r>
              <a:rPr lang="en-US" sz="3200" dirty="0"/>
              <a:t>Grocery Shopping/Delivery Services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2"/>
              </a:buClr>
              <a:buFont typeface="Wingdings 2"/>
              <a:buChar char=""/>
              <a:defRPr/>
            </a:pPr>
            <a:r>
              <a:rPr lang="en-US" sz="3200" dirty="0" smtClean="0"/>
              <a:t>Home </a:t>
            </a:r>
            <a:r>
              <a:rPr lang="en-US" sz="3200" dirty="0"/>
              <a:t>Based Wandering Response Systems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2"/>
              </a:buClr>
              <a:buFont typeface="Wingdings 2"/>
              <a:buChar char=""/>
              <a:defRPr/>
            </a:pPr>
            <a:r>
              <a:rPr lang="en-US" sz="3200" dirty="0"/>
              <a:t>Home Delivered Meals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2"/>
              </a:buClr>
              <a:buFont typeface="Wingdings 2"/>
              <a:buChar char=""/>
              <a:defRPr/>
            </a:pPr>
            <a:r>
              <a:rPr lang="en-US" sz="3200" dirty="0"/>
              <a:t>Home Delivery </a:t>
            </a:r>
            <a:r>
              <a:rPr lang="en-US" sz="3200" dirty="0" smtClean="0"/>
              <a:t>of Pre-packaged  </a:t>
            </a:r>
            <a:r>
              <a:rPr lang="en-US" sz="3200" dirty="0"/>
              <a:t>Medication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2"/>
              </a:buClr>
              <a:buFont typeface="Wingdings 2"/>
              <a:buChar char=""/>
              <a:defRPr/>
            </a:pPr>
            <a:r>
              <a:rPr lang="en-US" sz="3200" dirty="0"/>
              <a:t>Homemaker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2"/>
              </a:buClr>
              <a:buFont typeface="Wingdings 2"/>
              <a:buChar char=""/>
              <a:defRPr/>
            </a:pPr>
            <a:r>
              <a:rPr lang="en-US" sz="3200" dirty="0"/>
              <a:t>Home Health </a:t>
            </a:r>
            <a:r>
              <a:rPr lang="en-US" sz="3200" dirty="0" smtClean="0"/>
              <a:t>Aide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3608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95044" y="152400"/>
            <a:ext cx="5410200" cy="99265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satMod val="130000"/>
                  </a:schemeClr>
                </a:solidFill>
              </a:rPr>
              <a:t>Home Care Services </a:t>
            </a:r>
            <a:endParaRPr lang="en-US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22654" y="1143000"/>
            <a:ext cx="4325112" cy="4572000"/>
          </a:xfrm>
        </p:spPr>
        <p:txBody>
          <a:bodyPr>
            <a:noAutofit/>
          </a:bodyPr>
          <a:lstStyle/>
          <a:p>
            <a:pPr marL="365760" indent="-283464">
              <a:lnSpc>
                <a:spcPct val="80000"/>
              </a:lnSpc>
              <a:buClr>
                <a:schemeClr val="accent2"/>
              </a:buClr>
              <a:buFont typeface="Wingdings 2"/>
              <a:buChar char=""/>
              <a:defRPr/>
            </a:pPr>
            <a:r>
              <a:rPr lang="en-US" sz="3200" dirty="0"/>
              <a:t>Laundry Services</a:t>
            </a:r>
          </a:p>
          <a:p>
            <a:pPr marL="365760" indent="-283464">
              <a:lnSpc>
                <a:spcPct val="80000"/>
              </a:lnSpc>
              <a:buClr>
                <a:schemeClr val="accent2"/>
              </a:buClr>
              <a:buFont typeface="Wingdings 2"/>
              <a:buChar char=""/>
              <a:defRPr/>
            </a:pPr>
            <a:r>
              <a:rPr lang="en-US" sz="3200" dirty="0"/>
              <a:t>Medication Dispensing System</a:t>
            </a:r>
          </a:p>
          <a:p>
            <a:pPr marL="365760" indent="-283464">
              <a:lnSpc>
                <a:spcPct val="80000"/>
              </a:lnSpc>
              <a:buClr>
                <a:schemeClr val="accent2"/>
              </a:buClr>
              <a:buFont typeface="Wingdings 2"/>
              <a:buChar char=""/>
              <a:defRPr/>
            </a:pPr>
            <a:r>
              <a:rPr lang="en-US" sz="3200" dirty="0"/>
              <a:t>Nutrition Assessment/</a:t>
            </a:r>
          </a:p>
          <a:p>
            <a:pPr marL="365760" indent="-283464">
              <a:lnSpc>
                <a:spcPct val="80000"/>
              </a:lnSpc>
              <a:buClr>
                <a:schemeClr val="accent2"/>
              </a:buClr>
              <a:buFont typeface="Wingdings 2"/>
              <a:buChar char=""/>
              <a:defRPr/>
            </a:pPr>
            <a:r>
              <a:rPr lang="en-US" sz="3200" dirty="0" smtClean="0"/>
              <a:t>Counseling</a:t>
            </a:r>
            <a:endParaRPr lang="en-US" sz="3200" dirty="0"/>
          </a:p>
          <a:p>
            <a:pPr marL="365760" indent="-283464">
              <a:lnSpc>
                <a:spcPct val="80000"/>
              </a:lnSpc>
              <a:buClr>
                <a:schemeClr val="accent2"/>
              </a:buClr>
              <a:buFont typeface="Wingdings 2"/>
              <a:buChar char=""/>
              <a:defRPr/>
            </a:pPr>
            <a:r>
              <a:rPr lang="en-US" sz="3200" dirty="0"/>
              <a:t>Occupational Therapy</a:t>
            </a:r>
          </a:p>
          <a:p>
            <a:pPr marL="365760" indent="-283464">
              <a:lnSpc>
                <a:spcPct val="80000"/>
              </a:lnSpc>
              <a:buClr>
                <a:schemeClr val="accent2"/>
              </a:buClr>
              <a:buFont typeface="Wingdings 2"/>
              <a:buChar char=""/>
              <a:defRPr/>
            </a:pPr>
            <a:r>
              <a:rPr lang="en-US" sz="3200" dirty="0"/>
              <a:t>Personal Care</a:t>
            </a:r>
          </a:p>
          <a:p>
            <a:pPr marL="365760" indent="-283464">
              <a:lnSpc>
                <a:spcPct val="80000"/>
              </a:lnSpc>
              <a:buClr>
                <a:schemeClr val="accent2"/>
              </a:buClr>
              <a:buFont typeface="Wingdings 2"/>
              <a:buChar char=""/>
              <a:defRPr/>
            </a:pPr>
            <a:r>
              <a:rPr lang="en-US" sz="3200" dirty="0"/>
              <a:t>PERS/Enhanced PERS </a:t>
            </a:r>
          </a:p>
          <a:p>
            <a:pPr marL="365760" indent="-283464">
              <a:buClr>
                <a:schemeClr val="accent2"/>
              </a:buClr>
              <a:buFont typeface="Wingdings 2"/>
              <a:buChar char=""/>
              <a:defRPr/>
            </a:pPr>
            <a:r>
              <a:rPr lang="en-US" sz="3200" dirty="0"/>
              <a:t>Respite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2"/>
              </a:buClr>
              <a:buFont typeface="Wingdings 2"/>
              <a:buChar char=""/>
              <a:defRPr/>
            </a:pPr>
            <a:endParaRPr lang="en-US" sz="20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343400" y="1066800"/>
            <a:ext cx="3933443" cy="4800600"/>
          </a:xfrm>
        </p:spPr>
        <p:txBody>
          <a:bodyPr>
            <a:noAutofit/>
          </a:bodyPr>
          <a:lstStyle/>
          <a:p>
            <a:pPr marL="365760" indent="-283464" eaLnBrk="1" fontAlgn="auto" hangingPunct="1">
              <a:spcAft>
                <a:spcPts val="0"/>
              </a:spcAft>
              <a:buClr>
                <a:schemeClr val="accent2"/>
              </a:buClr>
              <a:buFont typeface="Wingdings 2"/>
              <a:buChar char=""/>
              <a:defRPr/>
            </a:pPr>
            <a:r>
              <a:rPr lang="en-US" sz="3200" dirty="0" smtClean="0"/>
              <a:t>Skilled </a:t>
            </a:r>
            <a:r>
              <a:rPr lang="en-US" sz="3200" dirty="0"/>
              <a:t>Nursing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accent2"/>
              </a:buClr>
              <a:buFont typeface="Wingdings 2"/>
              <a:buChar char=""/>
              <a:defRPr/>
            </a:pPr>
            <a:r>
              <a:rPr lang="en-US" sz="3200" dirty="0"/>
              <a:t>Supportive Day Program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accent2"/>
              </a:buClr>
              <a:buFont typeface="Wingdings 2"/>
              <a:buChar char=""/>
              <a:defRPr/>
            </a:pPr>
            <a:r>
              <a:rPr lang="en-US" sz="3200" dirty="0"/>
              <a:t>Supportive Home Care Aide</a:t>
            </a:r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Clr>
                <a:schemeClr val="accent2"/>
              </a:buClr>
              <a:buFont typeface="Wingdings 2"/>
              <a:buChar char=""/>
              <a:defRPr/>
            </a:pPr>
            <a:r>
              <a:rPr lang="en-US" sz="3200" dirty="0"/>
              <a:t>Transportation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accent2"/>
              </a:buClr>
              <a:buFont typeface="Wingdings 2"/>
              <a:buChar char=""/>
              <a:defRPr/>
            </a:pPr>
            <a:r>
              <a:rPr lang="en-US" sz="3200" dirty="0" smtClean="0"/>
              <a:t>Transitional Assistance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2"/>
              </a:buClr>
              <a:buFont typeface="Wingdings 2"/>
              <a:buChar char=""/>
              <a:defRPr/>
            </a:pPr>
            <a:r>
              <a:rPr lang="en-US" sz="3200" dirty="0"/>
              <a:t>Vision </a:t>
            </a:r>
            <a:r>
              <a:rPr lang="en-US" sz="3200" dirty="0" smtClean="0"/>
              <a:t>Rehabilitation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4170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1"/>
            <a:ext cx="5943600" cy="838199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2">
                    <a:satMod val="130000"/>
                  </a:schemeClr>
                </a:solidFill>
              </a:rPr>
              <a:t>ASAPs</a:t>
            </a:r>
            <a:endParaRPr lang="en-US" sz="40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143000"/>
            <a:ext cx="7315200" cy="655564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Baypath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Boston Senior Home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Bristol Elder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Central Boston Elder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Coastline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Elder Services of Berkshire County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Elder Services of Cape Cod and the Islands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Elder Services of Merrimack Valley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Elder Services of Worcester Area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Ethos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Greater Lynn Senior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Greater Springfield Senior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HESSCO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Highland Valley Elder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LifePath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Minuteman Senior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Montachusett Home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Mystic Valley Elder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North Shore Elder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Old Colony Elder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SeniorCare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Somerville/Cambridge Elder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South Shore Elder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Springwell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TriValley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WestMass Elder Care</a:t>
            </a:r>
          </a:p>
          <a:p>
            <a:endParaRPr lang="en-US" sz="24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98424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64771" y="250371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Examples of ASAPs and Housing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191512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EOEA Supportive Housing</a:t>
            </a:r>
          </a:p>
          <a:p>
            <a:pPr algn="ctr"/>
            <a:r>
              <a:rPr lang="en-US" b="1" dirty="0" smtClean="0"/>
              <a:t>RSC in 41 public housing sites</a:t>
            </a:r>
          </a:p>
          <a:p>
            <a:pPr algn="ctr"/>
            <a:r>
              <a:rPr lang="en-US" b="1" dirty="0" smtClean="0"/>
              <a:t>6,000+ residents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5557" y="1394732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ASAPs Partnering with Housing</a:t>
            </a:r>
            <a:endParaRPr lang="en-US" b="1" dirty="0"/>
          </a:p>
        </p:txBody>
      </p:sp>
      <p:pic>
        <p:nvPicPr>
          <p:cNvPr id="7170" name="Picture 2" descr="Image result for EOEA supportive hous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3845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71" y="1764064"/>
            <a:ext cx="4114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657" y="4267200"/>
            <a:ext cx="2525486" cy="245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8077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D57FD7FE-C4B4-483F-BB14-98724C381B96}" type="slidenum">
              <a:rPr lang="en-US" sz="1100" b="1" smtClean="0">
                <a:solidFill>
                  <a:schemeClr val="tx2"/>
                </a:solidFill>
              </a:rPr>
              <a:t>16</a:t>
            </a:fld>
            <a:endParaRPr lang="en-US" sz="1100" b="1" dirty="0">
              <a:solidFill>
                <a:schemeClr val="tx2"/>
              </a:solidFill>
            </a:endParaRPr>
          </a:p>
        </p:txBody>
      </p:sp>
      <p:pic>
        <p:nvPicPr>
          <p:cNvPr id="5122" name="Picture 2" descr="Image result for for more informati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47800"/>
            <a:ext cx="4229100" cy="37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7600" y="787401"/>
            <a:ext cx="5410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Emily Cooper</a:t>
            </a:r>
          </a:p>
          <a:p>
            <a:endParaRPr lang="en-US" sz="2800" dirty="0" smtClean="0"/>
          </a:p>
          <a:p>
            <a:r>
              <a:rPr lang="en-US" sz="2800" dirty="0" smtClean="0"/>
              <a:t>Chief Housing Officer</a:t>
            </a:r>
          </a:p>
          <a:p>
            <a:r>
              <a:rPr lang="en-US" sz="2800" dirty="0" smtClean="0"/>
              <a:t>MA Executive Office of Elder Affairs</a:t>
            </a:r>
          </a:p>
          <a:p>
            <a:endParaRPr lang="en-US" sz="2800" dirty="0" smtClean="0"/>
          </a:p>
          <a:p>
            <a:r>
              <a:rPr lang="en-US" sz="2800" dirty="0" smtClean="0"/>
              <a:t>Special Adviser on Housing</a:t>
            </a:r>
          </a:p>
          <a:p>
            <a:r>
              <a:rPr lang="en-US" sz="2800" dirty="0" err="1" smtClean="0"/>
              <a:t>MassHealth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>
                <a:hlinkClick r:id="rId3"/>
              </a:rPr>
              <a:t>emily.cooper@state.ma.us</a:t>
            </a:r>
            <a:endParaRPr lang="en-US" sz="2800" dirty="0" smtClean="0"/>
          </a:p>
          <a:p>
            <a:r>
              <a:rPr lang="en-US" sz="2800" dirty="0" smtClean="0"/>
              <a:t>(617) 222-7472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5651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" y="1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14A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Key Provisions of HUD Notice</a:t>
            </a:r>
            <a:endParaRPr lang="en-US" sz="3600" dirty="0">
              <a:solidFill>
                <a:srgbClr val="214A7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 Placeholder 1"/>
          <p:cNvSpPr txBox="1">
            <a:spLocks/>
          </p:cNvSpPr>
          <p:nvPr/>
        </p:nvSpPr>
        <p:spPr>
          <a:xfrm>
            <a:off x="228600" y="914400"/>
            <a:ext cx="8458200" cy="3276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b="1" dirty="0" smtClean="0"/>
              <a:t>Section 4.4(F) Design Considerations for Elderly Housing</a:t>
            </a:r>
          </a:p>
          <a:p>
            <a:pPr lvl="1"/>
            <a:r>
              <a:rPr lang="en-US" altLang="en-US" sz="2400" dirty="0" smtClean="0"/>
              <a:t>Encourages owners to incorporate design standards that address fall prevention, </a:t>
            </a:r>
            <a:r>
              <a:rPr lang="en-US" altLang="en-US" sz="2400" dirty="0" err="1" smtClean="0"/>
              <a:t>visitability</a:t>
            </a:r>
            <a:r>
              <a:rPr lang="en-US" altLang="en-US" sz="2400" dirty="0" smtClean="0"/>
              <a:t>, universal design and electronic communication mechanisms</a:t>
            </a:r>
          </a:p>
          <a:p>
            <a:r>
              <a:rPr lang="en-US" altLang="en-US" sz="2800" b="1" dirty="0" smtClean="0"/>
              <a:t>Section 4.4(S) Supportive Services for the Elderly</a:t>
            </a:r>
          </a:p>
          <a:p>
            <a:pPr lvl="1"/>
            <a:r>
              <a:rPr lang="en-US" altLang="en-US" sz="2400" dirty="0" smtClean="0"/>
              <a:t>Requires owners to demonstrate that needs of residents are adequately met through a RSC or other service provision arrangement</a:t>
            </a:r>
          </a:p>
          <a:p>
            <a:r>
              <a:rPr lang="en-US" altLang="en-US" sz="2800" b="1" dirty="0" smtClean="0"/>
              <a:t>Section 4.4(T) Provision of Services</a:t>
            </a:r>
          </a:p>
          <a:p>
            <a:pPr lvl="1"/>
            <a:r>
              <a:rPr lang="en-US" altLang="en-US" sz="2400" dirty="0" smtClean="0"/>
              <a:t>Allows owners to request up to $27/unit/month from project rental assistance to provide effective supportive services for the elderly</a:t>
            </a:r>
            <a:endParaRPr lang="en-US" altLang="en-US" sz="2400" dirty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2250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" y="1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14A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Upcoming DHCD Design Standards</a:t>
            </a:r>
            <a:endParaRPr lang="en-US" sz="3600" dirty="0">
              <a:solidFill>
                <a:srgbClr val="214A7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1066800"/>
            <a:ext cx="692467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83490" y="1219200"/>
            <a:ext cx="2971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To be included in Draft QAP</a:t>
            </a:r>
          </a:p>
          <a:p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Adapted from Design  Standards from 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</a:rPr>
              <a:t>Enterprise Aging in Place Toolkit </a:t>
            </a:r>
            <a:endParaRPr lang="en-US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154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6"/>
            <a:ext cx="2133600" cy="365125"/>
          </a:xfrm>
        </p:spPr>
        <p:txBody>
          <a:bodyPr/>
          <a:lstStyle/>
          <a:p>
            <a:fld id="{D57FD7FE-C4B4-483F-BB14-98724C381B96}" type="slidenum">
              <a:rPr lang="en-US" sz="1100" b="1" smtClean="0">
                <a:solidFill>
                  <a:schemeClr val="tx2"/>
                </a:solidFill>
              </a:rPr>
              <a:t>4</a:t>
            </a:fld>
            <a:endParaRPr lang="en-US" sz="1100" b="1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" y="2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14A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Resident Service Coordinators (RSCs)</a:t>
            </a:r>
            <a:endParaRPr lang="en-US" sz="3200" dirty="0">
              <a:solidFill>
                <a:srgbClr val="214A7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19600" y="1092200"/>
            <a:ext cx="0" cy="50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596" y="4001811"/>
            <a:ext cx="2281804" cy="227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76800" y="110696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EOEA Funds RSCs in Senior Housing </a:t>
            </a:r>
            <a:endParaRPr lang="en-US" b="1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28" y="1599411"/>
            <a:ext cx="2031469" cy="2170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28600" y="1092200"/>
            <a:ext cx="3962400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availability of an on-site service coordinator at federally </a:t>
            </a:r>
            <a:r>
              <a:rPr lang="en-US" dirty="0" smtClean="0"/>
              <a:t> subsidized </a:t>
            </a:r>
            <a:r>
              <a:rPr lang="en-US" dirty="0"/>
              <a:t>senior housing reduced the odds of having a </a:t>
            </a:r>
            <a:r>
              <a:rPr lang="en-US" dirty="0" smtClean="0"/>
              <a:t>hospital admission</a:t>
            </a:r>
            <a:r>
              <a:rPr lang="en-US" dirty="0"/>
              <a:t> among residents by 18% (</a:t>
            </a:r>
            <a:r>
              <a:rPr lang="en-US" i="1" dirty="0"/>
              <a:t>Leading Age</a:t>
            </a:r>
            <a:r>
              <a:rPr lang="en-US" dirty="0"/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4221127"/>
            <a:ext cx="3886200" cy="18312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 smtClean="0"/>
              <a:t>Older </a:t>
            </a:r>
            <a:r>
              <a:rPr lang="en-US" dirty="0"/>
              <a:t>people in housing with services were 51% less likely to be hospitalized and if hospitalized, spent less time in the hospital than a comparison </a:t>
            </a:r>
            <a:r>
              <a:rPr lang="en-US" dirty="0" smtClean="0"/>
              <a:t>group</a:t>
            </a:r>
          </a:p>
          <a:p>
            <a:pPr algn="ctr">
              <a:spcAft>
                <a:spcPts val="600"/>
              </a:spcAft>
            </a:pPr>
            <a:r>
              <a:rPr lang="en-US" dirty="0" smtClean="0"/>
              <a:t>(</a:t>
            </a:r>
            <a:r>
              <a:rPr lang="en-US" i="1" dirty="0" err="1" smtClean="0"/>
              <a:t>Selfhelp</a:t>
            </a:r>
            <a:r>
              <a:rPr lang="en-US" i="1" dirty="0" smtClean="0"/>
              <a:t> </a:t>
            </a:r>
            <a:r>
              <a:rPr lang="en-US" i="1" dirty="0"/>
              <a:t>Active Services for Aging </a:t>
            </a:r>
            <a:r>
              <a:rPr lang="en-US" i="1" dirty="0" smtClean="0"/>
              <a:t>Model)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77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" y="6375400"/>
            <a:ext cx="7315198" cy="4826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PACE – Program for the All Inclusive Care of the Elderly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SCO – Senior Care Options 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D57FD7FE-C4B4-483F-BB14-98724C381B96}" type="slidenum">
              <a:rPr lang="en-US" sz="1100" b="1" smtClean="0">
                <a:solidFill>
                  <a:schemeClr val="tx2"/>
                </a:solidFill>
              </a:rPr>
              <a:t>5</a:t>
            </a:fld>
            <a:endParaRPr lang="en-US" sz="1100" b="1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" y="1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14A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Service Options for Aging in Community</a:t>
            </a:r>
            <a:endParaRPr lang="en-US" sz="3600" dirty="0">
              <a:solidFill>
                <a:srgbClr val="214A7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79617" y="1512173"/>
            <a:ext cx="7847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SCO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1400" y="2141301"/>
            <a:ext cx="2057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65+</a:t>
            </a:r>
          </a:p>
          <a:p>
            <a:pPr algn="ctr"/>
            <a:r>
              <a:rPr lang="en-US" sz="1600" dirty="0" err="1"/>
              <a:t>MassHealth</a:t>
            </a:r>
            <a:r>
              <a:rPr lang="en-US" sz="1600" dirty="0"/>
              <a:t> Standard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77317" y="1479073"/>
            <a:ext cx="9303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PACE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5614" y="2108201"/>
            <a:ext cx="21375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55+</a:t>
            </a:r>
          </a:p>
          <a:p>
            <a:pPr algn="ctr"/>
            <a:r>
              <a:rPr lang="en-US" sz="1600" dirty="0" err="1"/>
              <a:t>MassHealth</a:t>
            </a:r>
            <a:r>
              <a:rPr lang="en-US" sz="1600" dirty="0"/>
              <a:t> </a:t>
            </a:r>
            <a:r>
              <a:rPr lang="en-US" sz="1600" dirty="0" smtClean="0"/>
              <a:t>Standard*</a:t>
            </a:r>
            <a:endParaRPr lang="en-US" sz="1600" dirty="0"/>
          </a:p>
          <a:p>
            <a:pPr algn="ctr"/>
            <a:r>
              <a:rPr lang="en-US" sz="1600" dirty="0"/>
              <a:t>Clinical </a:t>
            </a:r>
            <a:r>
              <a:rPr lang="en-US" sz="1600" dirty="0" smtClean="0"/>
              <a:t>Criteria</a:t>
            </a:r>
            <a:endParaRPr lang="en-US" sz="1600" dirty="0"/>
          </a:p>
        </p:txBody>
      </p:sp>
      <p:sp>
        <p:nvSpPr>
          <p:cNvPr id="23" name="Rectangle 22"/>
          <p:cNvSpPr/>
          <p:nvPr/>
        </p:nvSpPr>
        <p:spPr>
          <a:xfrm>
            <a:off x="6522943" y="1479073"/>
            <a:ext cx="1831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Home Care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64228" y="2108201"/>
            <a:ext cx="266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60+</a:t>
            </a:r>
          </a:p>
          <a:p>
            <a:pPr algn="ctr"/>
            <a:r>
              <a:rPr lang="en-US" sz="1600" dirty="0"/>
              <a:t>Clinical Criteria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188442" y="3762115"/>
            <a:ext cx="2667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Basically </a:t>
            </a:r>
            <a:r>
              <a:rPr lang="en-US" sz="1600" dirty="0" smtClean="0"/>
              <a:t>statewide</a:t>
            </a:r>
          </a:p>
          <a:p>
            <a:pPr algn="ctr"/>
            <a:r>
              <a:rPr lang="en-US" altLang="en-US" sz="1600" dirty="0" smtClean="0"/>
              <a:t>Access </a:t>
            </a:r>
            <a:r>
              <a:rPr lang="en-US" altLang="en-US" sz="1600" dirty="0"/>
              <a:t>to Care Manager </a:t>
            </a:r>
            <a:r>
              <a:rPr lang="en-US" altLang="en-US" sz="1600" dirty="0" smtClean="0"/>
              <a:t>24/7</a:t>
            </a:r>
          </a:p>
          <a:p>
            <a:pPr algn="ctr"/>
            <a:r>
              <a:rPr lang="en-US" altLang="en-US" sz="1600" dirty="0" smtClean="0"/>
              <a:t>No </a:t>
            </a:r>
            <a:r>
              <a:rPr lang="en-US" altLang="en-US" sz="1600" dirty="0"/>
              <a:t>co-payments or out of pocket costs </a:t>
            </a:r>
            <a:endParaRPr lang="en-US" altLang="en-US" sz="1600" dirty="0" smtClean="0"/>
          </a:p>
          <a:p>
            <a:pPr algn="ctr"/>
            <a:r>
              <a:rPr lang="en-US" altLang="en-US" sz="1600" dirty="0" smtClean="0"/>
              <a:t>Enhanced </a:t>
            </a:r>
            <a:r>
              <a:rPr lang="en-US" altLang="en-US" sz="1600" dirty="0"/>
              <a:t>dental </a:t>
            </a:r>
            <a:r>
              <a:rPr lang="en-US" altLang="en-US" sz="1600" dirty="0" smtClean="0"/>
              <a:t>benefits</a:t>
            </a:r>
            <a:endParaRPr lang="en-US" altLang="en-US" sz="1600" dirty="0"/>
          </a:p>
          <a:p>
            <a:pPr algn="ctr"/>
            <a:r>
              <a:rPr lang="en-US" sz="1600" dirty="0"/>
              <a:t>6 plans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32935" y="3752851"/>
            <a:ext cx="2667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Nursing Facility Level of Care</a:t>
            </a:r>
          </a:p>
          <a:p>
            <a:pPr algn="ctr"/>
            <a:r>
              <a:rPr lang="en-US" sz="1600" dirty="0" smtClean="0"/>
              <a:t>Interdisciplinary Team model</a:t>
            </a:r>
          </a:p>
          <a:p>
            <a:pPr algn="ctr"/>
            <a:r>
              <a:rPr lang="en-US" sz="1600" dirty="0" smtClean="0"/>
              <a:t>Robust needs-based services</a:t>
            </a:r>
          </a:p>
          <a:p>
            <a:pPr marL="0" lvl="2" algn="ctr"/>
            <a:r>
              <a:rPr lang="en-US" sz="1600" dirty="0"/>
              <a:t>24/7 access to </a:t>
            </a:r>
            <a:r>
              <a:rPr lang="en-US" sz="1600" dirty="0" smtClean="0"/>
              <a:t>staff</a:t>
            </a:r>
            <a:endParaRPr lang="en-US" sz="1600" dirty="0"/>
          </a:p>
          <a:p>
            <a:pPr algn="ctr"/>
            <a:r>
              <a:rPr lang="en-US" sz="1600" dirty="0" smtClean="0"/>
              <a:t>Geographically based</a:t>
            </a:r>
          </a:p>
          <a:p>
            <a:pPr algn="ctr"/>
            <a:r>
              <a:rPr lang="en-US" sz="1600" dirty="0" smtClean="0"/>
              <a:t>Not statewide</a:t>
            </a:r>
          </a:p>
          <a:p>
            <a:pPr algn="ctr"/>
            <a:r>
              <a:rPr lang="en-US" sz="1600" dirty="0" smtClean="0"/>
              <a:t>8 programs with 23 centers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13785" y="3752851"/>
            <a:ext cx="2667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dirty="0" smtClean="0"/>
              <a:t>1 ADL or 6 IADLs and a critical unmet need </a:t>
            </a:r>
          </a:p>
          <a:p>
            <a:pPr algn="ctr"/>
            <a:r>
              <a:rPr lang="en-US" sz="1600" dirty="0" smtClean="0"/>
              <a:t>Overseen by Aging Service Access Point (ASAP)agencies</a:t>
            </a:r>
          </a:p>
          <a:p>
            <a:pPr algn="ctr"/>
            <a:r>
              <a:rPr lang="en-US" sz="1600" dirty="0"/>
              <a:t>Statewide – 26 </a:t>
            </a:r>
            <a:r>
              <a:rPr lang="en-US" sz="1600" dirty="0" smtClean="0"/>
              <a:t>ASAPs</a:t>
            </a:r>
          </a:p>
          <a:p>
            <a:pPr algn="ctr"/>
            <a:r>
              <a:rPr lang="en-US" sz="1600" dirty="0" smtClean="0"/>
              <a:t>Different types depending on need and income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300814" y="1242726"/>
            <a:ext cx="2747186" cy="22114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186848" y="1242726"/>
            <a:ext cx="2747186" cy="22114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092014" y="1242726"/>
            <a:ext cx="2747186" cy="22114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92842" y="3454184"/>
            <a:ext cx="2747186" cy="2413218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188442" y="3454184"/>
            <a:ext cx="2747186" cy="2413217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088028" y="3454184"/>
            <a:ext cx="2747186" cy="2413217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0814" y="5867402"/>
            <a:ext cx="4663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*or private pay if income exceeds $2,313/month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415817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800"/>
            <a:ext cx="6592888" cy="604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098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 smtClean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PACE Benefits &amp; Services </a:t>
            </a:r>
            <a:r>
              <a:rPr lang="en-US" altLang="en-US" sz="2800" b="1" dirty="0" smtClean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(Covered in Full)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="" xmlns:a16="http://schemas.microsoft.com/office/drawing/2014/main" id="{39380626-3BE9-4BF0-AB7B-3CDEF9B2B38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194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77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818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2971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Care</a:t>
                      </a:r>
                    </a:p>
                  </a:txBody>
                  <a:tcPr marL="95713" marR="95713" marT="45733" marB="4573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Medical supplies and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equipment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713" marR="95713" marT="45733" marB="45733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921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Preventive Care</a:t>
                      </a:r>
                    </a:p>
                  </a:txBody>
                  <a:tcPr marL="95713" marR="95713" marT="45733" marB="4573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Nursing home care and Inpatient hospitalization care as needed</a:t>
                      </a:r>
                    </a:p>
                  </a:txBody>
                  <a:tcPr marL="95713" marR="95713" marT="45733" marB="45733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921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Home Care</a:t>
                      </a:r>
                    </a:p>
                  </a:txBody>
                  <a:tcPr marL="95713" marR="95713" marT="45733" marB="4573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Specialty care services, such as cardiology, ophthalmology and podiatry</a:t>
                      </a:r>
                    </a:p>
                  </a:txBody>
                  <a:tcPr marL="95713" marR="95713" marT="45733" marB="45733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264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 day health care services</a:t>
                      </a:r>
                    </a:p>
                  </a:txBody>
                  <a:tcPr marL="95713" marR="95713" marT="45733" marB="4573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wok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support and services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713" marR="95713" marT="45733" marB="45733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2309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Medications</a:t>
                      </a:r>
                    </a:p>
                  </a:txBody>
                  <a:tcPr marL="95713" marR="95713" marT="45733" marB="4573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Dental and vision care, including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eyeglasses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713" marR="95713" marT="45733" marB="45733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8119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Transportation</a:t>
                      </a:r>
                    </a:p>
                  </a:txBody>
                  <a:tcPr marL="95713" marR="95713" marT="45733" marB="4573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Caregiver education and support</a:t>
                      </a:r>
                    </a:p>
                  </a:txBody>
                  <a:tcPr marL="95713" marR="95713" marT="45733" marB="45733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921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Physical,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occupation and speech therapy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713" marR="95713" marT="45733" marB="4573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Dietary and Nutrition Guidance</a:t>
                      </a:r>
                    </a:p>
                    <a:p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713" marR="95713" marT="45733" marB="45733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2309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Medication management</a:t>
                      </a:r>
                    </a:p>
                    <a:p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713" marR="95713" marT="45733" marB="4573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services as prescribed by the interdisciplinary team</a:t>
                      </a:r>
                    </a:p>
                    <a:p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713" marR="95713" marT="45733" marB="45733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90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162800" cy="5667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 smtClean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What’s at a PACE Day Center?</a:t>
            </a:r>
          </a:p>
        </p:txBody>
      </p:sp>
      <p:sp>
        <p:nvSpPr>
          <p:cNvPr id="39939" name="Text Placeholder 1"/>
          <p:cNvSpPr>
            <a:spLocks noGrp="1"/>
          </p:cNvSpPr>
          <p:nvPr>
            <p:ph type="body" sz="half" idx="2"/>
          </p:nvPr>
        </p:nvSpPr>
        <p:spPr>
          <a:xfrm>
            <a:off x="228600" y="914400"/>
            <a:ext cx="2590800" cy="3276600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latin typeface="Arial" charset="0"/>
                <a:cs typeface="Arial" charset="0"/>
              </a:rPr>
              <a:t>• Recreation &amp;     socialization 	</a:t>
            </a:r>
          </a:p>
          <a:p>
            <a:pPr eaLnBrk="1" hangingPunct="1"/>
            <a:r>
              <a:rPr lang="en-US" altLang="en-US" sz="2400" dirty="0" smtClean="0">
                <a:latin typeface="Arial" charset="0"/>
                <a:cs typeface="Arial" charset="0"/>
              </a:rPr>
              <a:t>• Primary care</a:t>
            </a:r>
          </a:p>
          <a:p>
            <a:pPr eaLnBrk="1" hangingPunct="1"/>
            <a:r>
              <a:rPr lang="en-US" altLang="en-US" sz="2400" dirty="0" smtClean="0">
                <a:latin typeface="Arial" charset="0"/>
                <a:cs typeface="Arial" charset="0"/>
              </a:rPr>
              <a:t>• Rehab services</a:t>
            </a:r>
          </a:p>
          <a:p>
            <a:pPr eaLnBrk="1" hangingPunct="1"/>
            <a:r>
              <a:rPr lang="en-US" altLang="en-US" sz="2400" dirty="0" smtClean="0">
                <a:latin typeface="Arial" charset="0"/>
                <a:cs typeface="Arial" charset="0"/>
              </a:rPr>
              <a:t>• Social services</a:t>
            </a:r>
          </a:p>
          <a:p>
            <a:pPr eaLnBrk="1" hangingPunct="1"/>
            <a:r>
              <a:rPr lang="en-US" altLang="en-US" sz="2400" dirty="0" smtClean="0">
                <a:latin typeface="Arial" charset="0"/>
                <a:cs typeface="Arial" charset="0"/>
              </a:rPr>
              <a:t>• Dietary services</a:t>
            </a:r>
          </a:p>
          <a:p>
            <a:pPr eaLnBrk="1" hangingPunct="1"/>
            <a:r>
              <a:rPr lang="en-US" altLang="en-US" sz="2400" dirty="0" smtClean="0">
                <a:latin typeface="Arial" charset="0"/>
                <a:cs typeface="Arial" charset="0"/>
              </a:rPr>
              <a:t>• Meals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08502"/>
            <a:ext cx="183832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1" name="Picture Placeholder 9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" b="2090"/>
          <a:stretch>
            <a:fillRect/>
          </a:stretch>
        </p:blipFill>
        <p:spPr>
          <a:xfrm>
            <a:off x="3429000" y="914400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91052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64771" y="250371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Examples of PACE and Housing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ecooper\AppData\Local\Microsoft\Windows\Temporary Internet Files\Content.Outlook\VWZ54VWC\HillsideConstructionFeb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39719"/>
            <a:ext cx="3886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76800" y="1302399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Hillside Residence, West Springfield</a:t>
            </a:r>
          </a:p>
          <a:p>
            <a:pPr algn="ctr"/>
            <a:r>
              <a:rPr lang="en-US" b="1" dirty="0" smtClean="0"/>
              <a:t>Sisters of Providence &amp; Mercy Life PACE</a:t>
            </a:r>
          </a:p>
          <a:p>
            <a:pPr algn="ctr"/>
            <a:r>
              <a:rPr lang="en-US" b="1" dirty="0" smtClean="0"/>
              <a:t>34 units</a:t>
            </a:r>
            <a:endParaRPr lang="en-US" b="1" dirty="0"/>
          </a:p>
        </p:txBody>
      </p:sp>
      <p:pic>
        <p:nvPicPr>
          <p:cNvPr id="1028" name="Picture 4" descr="https://www.harborlightcp.org/wp-content/uploads/2011/09/Picture-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6" y="1764064"/>
            <a:ext cx="32956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2811" y="3907189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Harborlight</a:t>
            </a:r>
            <a:r>
              <a:rPr lang="en-US" b="1" dirty="0" smtClean="0"/>
              <a:t> House, Beverly</a:t>
            </a:r>
          </a:p>
          <a:p>
            <a:pPr algn="ctr"/>
            <a:r>
              <a:rPr lang="en-US" b="1" dirty="0" err="1" smtClean="0"/>
              <a:t>Harborlight</a:t>
            </a:r>
            <a:r>
              <a:rPr lang="en-US" b="1" dirty="0" smtClean="0"/>
              <a:t> &amp; Element Care PACE</a:t>
            </a:r>
          </a:p>
          <a:p>
            <a:pPr algn="ctr"/>
            <a:r>
              <a:rPr lang="en-US" b="1" dirty="0" smtClean="0"/>
              <a:t>30 units</a:t>
            </a:r>
            <a:endParaRPr lang="en-US" b="1" dirty="0"/>
          </a:p>
        </p:txBody>
      </p:sp>
      <p:pic>
        <p:nvPicPr>
          <p:cNvPr id="1030" name="Picture 6" descr="Image result for leominster housing authorit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5277982"/>
            <a:ext cx="2198914" cy="158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90800" y="5733365"/>
            <a:ext cx="5638800" cy="646331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en-US" dirty="0" smtClean="0"/>
              <a:t>Boston</a:t>
            </a:r>
          </a:p>
          <a:p>
            <a:r>
              <a:rPr lang="en-US" dirty="0" smtClean="0"/>
              <a:t>Cambridge</a:t>
            </a:r>
          </a:p>
          <a:p>
            <a:r>
              <a:rPr lang="en-US" dirty="0" smtClean="0"/>
              <a:t>Fitchburg</a:t>
            </a:r>
          </a:p>
          <a:p>
            <a:r>
              <a:rPr lang="en-US" dirty="0" smtClean="0"/>
              <a:t>Leominster</a:t>
            </a:r>
          </a:p>
          <a:p>
            <a:r>
              <a:rPr lang="en-US" dirty="0" smtClean="0"/>
              <a:t>Ludlow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38400" y="54102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PACE Set-Asides in Public Housing in: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141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739</Words>
  <Application>Microsoft Office PowerPoint</Application>
  <PresentationFormat>On-screen Show (4:3)</PresentationFormat>
  <Paragraphs>211</Paragraphs>
  <Slides>16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PACE Benefits &amp; Services (Covered in Full)</vt:lpstr>
      <vt:lpstr>What’s at a PACE Day Center?</vt:lpstr>
      <vt:lpstr>PowerPoint Presentation</vt:lpstr>
      <vt:lpstr>PACE Programs</vt:lpstr>
      <vt:lpstr>PowerPoint Presentation</vt:lpstr>
      <vt:lpstr>Home Care Services </vt:lpstr>
      <vt:lpstr>Home Care Services </vt:lpstr>
      <vt:lpstr>ASAPs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Tess Carenbauer</cp:lastModifiedBy>
  <cp:revision>13</cp:revision>
  <cp:lastPrinted>2019-09-24T17:59:41Z</cp:lastPrinted>
  <dcterms:created xsi:type="dcterms:W3CDTF">2019-04-09T20:27:08Z</dcterms:created>
  <dcterms:modified xsi:type="dcterms:W3CDTF">2019-10-08T18:23:27Z</dcterms:modified>
</cp:coreProperties>
</file>